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21CB-F3D5-4BCE-96FF-FA77DD26F3D3}" type="datetimeFigureOut">
              <a:rPr lang="en-NZ" smtClean="0"/>
              <a:t>19/11/2013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721E4-4C92-4A6C-8A58-B971F3983E9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6617928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21CB-F3D5-4BCE-96FF-FA77DD26F3D3}" type="datetimeFigureOut">
              <a:rPr lang="en-NZ" smtClean="0"/>
              <a:t>19/11/2013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721E4-4C92-4A6C-8A58-B971F3983E9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944471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21CB-F3D5-4BCE-96FF-FA77DD26F3D3}" type="datetimeFigureOut">
              <a:rPr lang="en-NZ" smtClean="0"/>
              <a:t>19/11/2013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721E4-4C92-4A6C-8A58-B971F3983E9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8109254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21CB-F3D5-4BCE-96FF-FA77DD26F3D3}" type="datetimeFigureOut">
              <a:rPr lang="en-NZ" smtClean="0"/>
              <a:t>19/11/2013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721E4-4C92-4A6C-8A58-B971F3983E9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3717053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21CB-F3D5-4BCE-96FF-FA77DD26F3D3}" type="datetimeFigureOut">
              <a:rPr lang="en-NZ" smtClean="0"/>
              <a:t>19/11/2013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721E4-4C92-4A6C-8A58-B971F3983E9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5668039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21CB-F3D5-4BCE-96FF-FA77DD26F3D3}" type="datetimeFigureOut">
              <a:rPr lang="en-NZ" smtClean="0"/>
              <a:t>19/11/2013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721E4-4C92-4A6C-8A58-B971F3983E9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6434864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21CB-F3D5-4BCE-96FF-FA77DD26F3D3}" type="datetimeFigureOut">
              <a:rPr lang="en-NZ" smtClean="0"/>
              <a:t>19/11/2013</a:t>
            </a:fld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721E4-4C92-4A6C-8A58-B971F3983E9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337280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21CB-F3D5-4BCE-96FF-FA77DD26F3D3}" type="datetimeFigureOut">
              <a:rPr lang="en-NZ" smtClean="0"/>
              <a:t>19/11/2013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721E4-4C92-4A6C-8A58-B971F3983E9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5391364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21CB-F3D5-4BCE-96FF-FA77DD26F3D3}" type="datetimeFigureOut">
              <a:rPr lang="en-NZ" smtClean="0"/>
              <a:t>19/11/2013</a:t>
            </a:fld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721E4-4C92-4A6C-8A58-B971F3983E9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8804404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21CB-F3D5-4BCE-96FF-FA77DD26F3D3}" type="datetimeFigureOut">
              <a:rPr lang="en-NZ" smtClean="0"/>
              <a:t>19/11/2013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721E4-4C92-4A6C-8A58-B971F3983E9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9824369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21CB-F3D5-4BCE-96FF-FA77DD26F3D3}" type="datetimeFigureOut">
              <a:rPr lang="en-NZ" smtClean="0"/>
              <a:t>19/11/2013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721E4-4C92-4A6C-8A58-B971F3983E9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9351611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4021CB-F3D5-4BCE-96FF-FA77DD26F3D3}" type="datetimeFigureOut">
              <a:rPr lang="en-NZ" smtClean="0"/>
              <a:t>19/11/2013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3721E4-4C92-4A6C-8A58-B971F3983E9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4127946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48681"/>
            <a:ext cx="7772400" cy="936103"/>
          </a:xfrm>
        </p:spPr>
        <p:txBody>
          <a:bodyPr>
            <a:normAutofit fontScale="90000"/>
          </a:bodyPr>
          <a:lstStyle/>
          <a:p>
            <a:r>
              <a:rPr lang="en-NZ" dirty="0" smtClean="0"/>
              <a:t>Key Terms</a:t>
            </a:r>
            <a:br>
              <a:rPr lang="en-NZ" dirty="0" smtClean="0"/>
            </a:br>
            <a:endParaRPr lang="en-N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1560" y="1052736"/>
            <a:ext cx="7992888" cy="5256584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en-NZ" dirty="0" smtClean="0">
                <a:solidFill>
                  <a:schemeClr val="tx1"/>
                </a:solidFill>
              </a:rPr>
              <a:t>Trade Unions – terms</a:t>
            </a:r>
          </a:p>
          <a:p>
            <a:pPr algn="l"/>
            <a:r>
              <a:rPr lang="en-NZ" dirty="0" smtClean="0">
                <a:solidFill>
                  <a:schemeClr val="tx1"/>
                </a:solidFill>
              </a:rPr>
              <a:t>Arbitration – settlement of a dispute by intervention of a neutral third party</a:t>
            </a:r>
          </a:p>
          <a:p>
            <a:pPr algn="l"/>
            <a:r>
              <a:rPr lang="en-NZ" dirty="0" smtClean="0">
                <a:solidFill>
                  <a:schemeClr val="tx1"/>
                </a:solidFill>
              </a:rPr>
              <a:t>Closed shop – an arrangement whereby all employees in an organisation have to belong to a specified union (now outlawed)</a:t>
            </a:r>
          </a:p>
          <a:p>
            <a:pPr algn="l"/>
            <a:r>
              <a:rPr lang="en-NZ" dirty="0" smtClean="0">
                <a:solidFill>
                  <a:schemeClr val="tx1"/>
                </a:solidFill>
              </a:rPr>
              <a:t>Collective bargaining – Bargaining between employers and trade unions acting collectively on behalf of members.</a:t>
            </a:r>
          </a:p>
          <a:p>
            <a:pPr algn="l"/>
            <a:r>
              <a:rPr lang="en-NZ" dirty="0" smtClean="0">
                <a:solidFill>
                  <a:schemeClr val="tx1"/>
                </a:solidFill>
              </a:rPr>
              <a:t>Employee relations – Various aspects of the relationship between employers and employees.</a:t>
            </a:r>
            <a:endParaRPr lang="en-N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70484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Trade Union terms (</a:t>
            </a:r>
            <a:r>
              <a:rPr lang="en-NZ" dirty="0" err="1" smtClean="0"/>
              <a:t>cont</a:t>
            </a:r>
            <a:r>
              <a:rPr lang="en-NZ" dirty="0" smtClean="0"/>
              <a:t>)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NZ" dirty="0" smtClean="0"/>
              <a:t>Employers’ federation – an association of employers within a sector of the economy of country</a:t>
            </a:r>
          </a:p>
          <a:p>
            <a:r>
              <a:rPr lang="en-NZ" dirty="0" smtClean="0"/>
              <a:t>Incomes policy – Government intervention I the pay negotiation process used to keep pay increases under control</a:t>
            </a:r>
          </a:p>
          <a:p>
            <a:r>
              <a:rPr lang="en-NZ" dirty="0" smtClean="0"/>
              <a:t>Industrial action – Generic name for sanctions imposed by unions in support of a pay claim or some other dispute</a:t>
            </a:r>
          </a:p>
          <a:p>
            <a:r>
              <a:rPr lang="en-NZ" dirty="0" smtClean="0"/>
              <a:t>Industrial democracy – attempts to increase employee participation in decision making</a:t>
            </a:r>
          </a:p>
          <a:p>
            <a:r>
              <a:rPr lang="en-NZ" dirty="0" smtClean="0"/>
              <a:t>Industrial dispute – dispute between employees and employers  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5766255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Trade Union terms (</a:t>
            </a:r>
            <a:r>
              <a:rPr lang="en-NZ" dirty="0" err="1" smtClean="0"/>
              <a:t>cont</a:t>
            </a:r>
            <a:r>
              <a:rPr lang="en-NZ" dirty="0" smtClean="0"/>
              <a:t>)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NZ" dirty="0" smtClean="0"/>
              <a:t>Negotiation – the process of reaching an agreement by discussion</a:t>
            </a:r>
          </a:p>
          <a:p>
            <a:r>
              <a:rPr lang="en-NZ" dirty="0" smtClean="0"/>
              <a:t>Participation – involvement of employees in decision making</a:t>
            </a:r>
          </a:p>
          <a:p>
            <a:r>
              <a:rPr lang="en-NZ" dirty="0" smtClean="0"/>
              <a:t>Restrictive labour practice – a policy of organised labour to control the way work is organised to preserve the interests of the workers</a:t>
            </a:r>
          </a:p>
          <a:p>
            <a:r>
              <a:rPr lang="en-NZ" dirty="0" smtClean="0"/>
              <a:t>Staff associations – a recognised association of employees that fulfils some, but not all, trade union </a:t>
            </a:r>
            <a:r>
              <a:rPr lang="en-NZ" dirty="0" err="1" smtClean="0"/>
              <a:t>fuctions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5371759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Trade Union terms (</a:t>
            </a:r>
            <a:r>
              <a:rPr lang="en-NZ" dirty="0" err="1" smtClean="0"/>
              <a:t>cont</a:t>
            </a:r>
            <a:r>
              <a:rPr lang="en-NZ" dirty="0" smtClean="0"/>
              <a:t>)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 smtClean="0"/>
              <a:t>Trade dispute – a dispute between an employers and employee</a:t>
            </a:r>
          </a:p>
          <a:p>
            <a:r>
              <a:rPr lang="en-NZ" dirty="0" smtClean="0"/>
              <a:t>Trade union – an organisation of employees established to further their interests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3652773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Rewards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NZ" dirty="0" smtClean="0"/>
              <a:t>Bonus scheme – employee </a:t>
            </a:r>
            <a:r>
              <a:rPr lang="en-NZ" dirty="0"/>
              <a:t>i</a:t>
            </a:r>
            <a:r>
              <a:rPr lang="en-NZ" dirty="0" smtClean="0"/>
              <a:t>ncentive applied either individually or to a group</a:t>
            </a:r>
          </a:p>
          <a:p>
            <a:r>
              <a:rPr lang="en-NZ" dirty="0" err="1" smtClean="0"/>
              <a:t>Broadbanding</a:t>
            </a:r>
            <a:r>
              <a:rPr lang="en-NZ" dirty="0" smtClean="0"/>
              <a:t> – the compression of a hierarchy of pay grades into a small number of wide bands</a:t>
            </a:r>
          </a:p>
          <a:p>
            <a:r>
              <a:rPr lang="en-NZ" dirty="0" smtClean="0"/>
              <a:t>Job evaluation – the placing of jobs in order of rank so that employees can be rated fairly</a:t>
            </a:r>
          </a:p>
          <a:p>
            <a:r>
              <a:rPr lang="en-NZ" dirty="0" smtClean="0"/>
              <a:t>Measure day work – pre-specified daily output in return for a fixed daily rate of pay 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5171107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Rewards (</a:t>
            </a:r>
            <a:r>
              <a:rPr lang="en-NZ" dirty="0" err="1" smtClean="0"/>
              <a:t>cont</a:t>
            </a:r>
            <a:r>
              <a:rPr lang="en-NZ" dirty="0" smtClean="0"/>
              <a:t>)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NZ" dirty="0" smtClean="0"/>
              <a:t>Performance related pay – payment of a bonus linked to subjective measure of individual performance</a:t>
            </a:r>
          </a:p>
          <a:p>
            <a:r>
              <a:rPr lang="en-NZ" dirty="0" smtClean="0"/>
              <a:t>Piece rate – pay related to the number of units of output</a:t>
            </a:r>
          </a:p>
          <a:p>
            <a:r>
              <a:rPr lang="en-NZ" dirty="0" smtClean="0"/>
              <a:t>Profit-related pay – an element of pay is linked to company profits</a:t>
            </a:r>
          </a:p>
          <a:p>
            <a:r>
              <a:rPr lang="en-NZ" dirty="0" smtClean="0"/>
              <a:t>Salary – A fixed annual amount, payable I 12 or 13 equal instalments</a:t>
            </a:r>
          </a:p>
          <a:p>
            <a:r>
              <a:rPr lang="en-NZ" dirty="0" smtClean="0"/>
              <a:t>Wage – weekly cash payments that are subject to fluctuation depending on overtime, piece rate, bonuses and so on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7051592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HR Planning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NZ" dirty="0" smtClean="0"/>
              <a:t>Core worker – employees regarded as being central importance</a:t>
            </a:r>
          </a:p>
          <a:p>
            <a:r>
              <a:rPr lang="en-NZ" dirty="0" smtClean="0"/>
              <a:t>Human resource management – those aspects of management which deal with the human side of the business</a:t>
            </a:r>
          </a:p>
          <a:p>
            <a:r>
              <a:rPr lang="en-NZ" dirty="0" smtClean="0"/>
              <a:t>Labour turnover – a measure of the extent to which employees enter and leave an organisation</a:t>
            </a:r>
          </a:p>
          <a:p>
            <a:r>
              <a:rPr lang="en-NZ" dirty="0" smtClean="0"/>
              <a:t>Human resource planning – a comparison of the organisations existing human resources against its forecast needs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59022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HR Planning (</a:t>
            </a:r>
            <a:r>
              <a:rPr lang="en-NZ" dirty="0" err="1" smtClean="0"/>
              <a:t>cont</a:t>
            </a:r>
            <a:r>
              <a:rPr lang="en-NZ" dirty="0" smtClean="0"/>
              <a:t>)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NZ" dirty="0" smtClean="0"/>
              <a:t>Peripheral workers – part-time, temporary and subcontracted workers who are not part of the core</a:t>
            </a:r>
          </a:p>
          <a:p>
            <a:r>
              <a:rPr lang="en-NZ" dirty="0" smtClean="0"/>
              <a:t>Recruitment and selection – attracting a field of applicants to fill a vacancy and selecting the right person</a:t>
            </a:r>
          </a:p>
          <a:p>
            <a:r>
              <a:rPr lang="en-NZ" dirty="0" smtClean="0"/>
              <a:t>Redundancy – termination of employment caused by an inadequate level of work</a:t>
            </a:r>
          </a:p>
          <a:p>
            <a:r>
              <a:rPr lang="en-NZ" dirty="0" smtClean="0"/>
              <a:t>Training – investment in human resources to improve effectiveness/efficiency</a:t>
            </a:r>
          </a:p>
          <a:p>
            <a:r>
              <a:rPr lang="en-NZ" dirty="0" smtClean="0"/>
              <a:t>Unfair dismissal – the sacking of a protected employee for any reason other than, incapacity, misconduct, redundancy or some other substantial reason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5179509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Teams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 smtClean="0"/>
              <a:t>Empowerment – the practice of giving employees the right to control their activities</a:t>
            </a:r>
          </a:p>
          <a:p>
            <a:r>
              <a:rPr lang="en-NZ" dirty="0" smtClean="0"/>
              <a:t>Group – a number of people who interact with one another</a:t>
            </a:r>
          </a:p>
          <a:p>
            <a:r>
              <a:rPr lang="en-NZ" dirty="0" smtClean="0"/>
              <a:t>Team – a working group, the members of which cooperate and coordinate their activities and enthusiastically work </a:t>
            </a:r>
            <a:r>
              <a:rPr lang="en-NZ" smtClean="0"/>
              <a:t>to achieve </a:t>
            </a:r>
            <a:r>
              <a:rPr lang="en-NZ" dirty="0" smtClean="0"/>
              <a:t>the group’s aims  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2016911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577</Words>
  <Application>Microsoft Office PowerPoint</Application>
  <PresentationFormat>On-screen Show (4:3)</PresentationFormat>
  <Paragraphs>46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Key Terms </vt:lpstr>
      <vt:lpstr>Trade Union terms (cont)</vt:lpstr>
      <vt:lpstr>Trade Union terms (cont)</vt:lpstr>
      <vt:lpstr>Trade Union terms (cont)</vt:lpstr>
      <vt:lpstr>Rewards</vt:lpstr>
      <vt:lpstr>Rewards (cont)</vt:lpstr>
      <vt:lpstr>HR Planning</vt:lpstr>
      <vt:lpstr>HR Planning (cont)</vt:lpstr>
      <vt:lpstr>Teams</vt:lpstr>
    </vt:vector>
  </TitlesOfParts>
  <Company>Ministry of Education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Tim Fisher</dc:creator>
  <cp:lastModifiedBy>Tim Fisher</cp:lastModifiedBy>
  <cp:revision>4</cp:revision>
  <dcterms:created xsi:type="dcterms:W3CDTF">2013-11-18T20:48:31Z</dcterms:created>
  <dcterms:modified xsi:type="dcterms:W3CDTF">2013-11-18T21:19:03Z</dcterms:modified>
</cp:coreProperties>
</file>